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313" r:id="rId4"/>
    <p:sldId id="300" r:id="rId5"/>
    <p:sldId id="314" r:id="rId6"/>
    <p:sldId id="315" r:id="rId7"/>
    <p:sldId id="301" r:id="rId8"/>
    <p:sldId id="289" r:id="rId9"/>
    <p:sldId id="316" r:id="rId10"/>
    <p:sldId id="299" r:id="rId11"/>
    <p:sldId id="302" r:id="rId12"/>
    <p:sldId id="305" r:id="rId13"/>
    <p:sldId id="309" r:id="rId14"/>
    <p:sldId id="317" r:id="rId15"/>
    <p:sldId id="318" r:id="rId16"/>
    <p:sldId id="310" r:id="rId17"/>
    <p:sldId id="308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EC0A"/>
    <a:srgbClr val="4E5D81"/>
    <a:srgbClr val="FFFFFF"/>
    <a:srgbClr val="091339"/>
    <a:srgbClr val="255EAB"/>
    <a:srgbClr val="4D5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C49E-1CE0-4D5E-9204-68076E63BEEB}" type="datetimeFigureOut">
              <a:rPr lang="uk-UA" smtClean="0"/>
              <a:t>10.09.2019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1D6-B3C5-425A-A992-340A08B590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553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C49E-1CE0-4D5E-9204-68076E63BEEB}" type="datetimeFigureOut">
              <a:rPr lang="uk-UA" smtClean="0"/>
              <a:t>10.09.2019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1D6-B3C5-425A-A992-340A08B590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500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C49E-1CE0-4D5E-9204-68076E63BEEB}" type="datetimeFigureOut">
              <a:rPr lang="uk-UA" smtClean="0"/>
              <a:t>10.09.2019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1D6-B3C5-425A-A992-340A08B590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138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296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C49E-1CE0-4D5E-9204-68076E63BEEB}" type="datetimeFigureOut">
              <a:rPr lang="uk-UA" smtClean="0"/>
              <a:t>10.09.2019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1D6-B3C5-425A-A992-340A08B590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99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C49E-1CE0-4D5E-9204-68076E63BEEB}" type="datetimeFigureOut">
              <a:rPr lang="uk-UA" smtClean="0"/>
              <a:t>10.09.2019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1D6-B3C5-425A-A992-340A08B590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04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C49E-1CE0-4D5E-9204-68076E63BEEB}" type="datetimeFigureOut">
              <a:rPr lang="uk-UA" smtClean="0"/>
              <a:t>10.09.2019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1D6-B3C5-425A-A992-340A08B590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5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C49E-1CE0-4D5E-9204-68076E63BEEB}" type="datetimeFigureOut">
              <a:rPr lang="uk-UA" smtClean="0"/>
              <a:t>10.09.2019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1D6-B3C5-425A-A992-340A08B590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176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C49E-1CE0-4D5E-9204-68076E63BEEB}" type="datetimeFigureOut">
              <a:rPr lang="uk-UA" smtClean="0"/>
              <a:t>10.09.2019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1D6-B3C5-425A-A992-340A08B590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5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C49E-1CE0-4D5E-9204-68076E63BEEB}" type="datetimeFigureOut">
              <a:rPr lang="uk-UA" smtClean="0"/>
              <a:t>10.09.2019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1D6-B3C5-425A-A992-340A08B590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719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C49E-1CE0-4D5E-9204-68076E63BEEB}" type="datetimeFigureOut">
              <a:rPr lang="uk-UA" smtClean="0"/>
              <a:t>10.09.2019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1D6-B3C5-425A-A992-340A08B590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11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C49E-1CE0-4D5E-9204-68076E63BEEB}" type="datetimeFigureOut">
              <a:rPr lang="uk-UA" smtClean="0"/>
              <a:t>10.09.2019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1D6-B3C5-425A-A992-340A08B590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43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C49E-1CE0-4D5E-9204-68076E63BEEB}" type="datetimeFigureOut">
              <a:rPr lang="uk-UA" smtClean="0"/>
              <a:t>10.09.2019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641D6-B3C5-425A-A992-340A08B590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686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997" y="2451788"/>
            <a:ext cx="3812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uk-UA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757" y="3012457"/>
            <a:ext cx="10892868" cy="923330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Урок «СТОП булінг!»</a:t>
            </a:r>
            <a:endParaRPr lang="uk-UA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41292" y="266768"/>
            <a:ext cx="5085966" cy="369332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Урок «СТОПбулінг!»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089963" y="2807454"/>
            <a:ext cx="8462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Чому </a:t>
            </a:r>
            <a:r>
              <a:rPr lang="uk-UA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діти стають агресорами?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30059"/>
          <a:stretch/>
        </p:blipFill>
        <p:spPr>
          <a:xfrm>
            <a:off x="2902950" y="4080020"/>
            <a:ext cx="5962650" cy="27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2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41292" y="266768"/>
            <a:ext cx="5085966" cy="369332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Урок «СТОПбулінг!»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641927" y="1277310"/>
            <a:ext cx="10908145" cy="7823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ЗАХИСТ ПРАВ ДИТИНИ</a:t>
            </a:r>
            <a:endParaRPr lang="uk-UA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357745" y="2571324"/>
            <a:ext cx="108342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uk-UA" sz="2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Конвенція ООН про права дитини: </a:t>
            </a:r>
            <a:r>
              <a:rPr lang="uk-UA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дитина має право на захист від незаконного посягання на її честь і гідність. </a:t>
            </a:r>
          </a:p>
          <a:p>
            <a:pPr lvl="3"/>
            <a:endParaRPr lang="uk-UA" sz="22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3"/>
            <a:r>
              <a:rPr lang="uk-UA" sz="2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Конституція України: </a:t>
            </a:r>
            <a:r>
              <a:rPr lang="uk-UA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стаття 52 передбачає наявність у дітей рівних прав незалежно від походження, а також від того, народжені вони у шлюбі чи поза ним. </a:t>
            </a:r>
          </a:p>
          <a:p>
            <a:pPr lvl="3"/>
            <a:endParaRPr lang="uk-UA" sz="22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3"/>
            <a:r>
              <a:rPr lang="uk-UA" sz="2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Закон України «Про охорону дитинства»:</a:t>
            </a:r>
            <a:r>
              <a:rPr lang="uk-UA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гарантує дітям право на захист від усіх форм насильства – фізичного і психічного, образ, недбалого і жорстокого поводження з ними. </a:t>
            </a:r>
            <a:endParaRPr lang="uk-UA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956" t="9954" r="13693" b="23656"/>
          <a:stretch/>
        </p:blipFill>
        <p:spPr>
          <a:xfrm>
            <a:off x="15021" y="2700919"/>
            <a:ext cx="2685448" cy="2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8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89"/>
          <a:stretch/>
        </p:blipFill>
        <p:spPr>
          <a:xfrm>
            <a:off x="0" y="6125132"/>
            <a:ext cx="12192000" cy="73286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41292" y="266768"/>
            <a:ext cx="5085966" cy="369332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Урок «СТОПбулінг!»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641927" y="1387845"/>
            <a:ext cx="10908145" cy="997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>
                <a:solidFill>
                  <a:srgbClr val="002060"/>
                </a:solidFill>
                <a:latin typeface="Century Gothic" panose="020B0502020202020204" pitchFamily="34" charset="0"/>
              </a:rPr>
              <a:t>ОТРИМАТИ ПОРАДУ ЧИ ДОПОМОГУ</a:t>
            </a:r>
            <a:endParaRPr lang="uk-UA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94" y="3294247"/>
            <a:ext cx="2214550" cy="1527225"/>
          </a:xfrm>
          <a:prstGeom prst="rect">
            <a:avLst/>
          </a:prstGeom>
        </p:spPr>
      </p:pic>
      <p:sp>
        <p:nvSpPr>
          <p:cNvPr id="9" name="Заголовок 8"/>
          <p:cNvSpPr txBox="1">
            <a:spLocks/>
          </p:cNvSpPr>
          <p:nvPr/>
        </p:nvSpPr>
        <p:spPr>
          <a:xfrm>
            <a:off x="871240" y="5196674"/>
            <a:ext cx="3451847" cy="55325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0 800 213 103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350" y="3215682"/>
            <a:ext cx="6182886" cy="253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8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41292" y="266768"/>
            <a:ext cx="5085966" cy="369332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Урок «СТОПбулінг!»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688109" y="6022109"/>
            <a:ext cx="10908145" cy="631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Міжнародний досвід: АВСТРАЛІЯ </a:t>
            </a:r>
            <a:endParaRPr lang="uk-UA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9" y="1810327"/>
            <a:ext cx="11114280" cy="303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04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41292" y="266768"/>
            <a:ext cx="5085966" cy="369332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Урок «СТОПбулінг!»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688109" y="6022109"/>
            <a:ext cx="10908145" cy="631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Міжнародний досвід: США </a:t>
            </a:r>
            <a:endParaRPr lang="uk-UA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28" y="1514763"/>
            <a:ext cx="6400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1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41292" y="266768"/>
            <a:ext cx="5085966" cy="369332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Урок «СТОПбулінг!»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688109" y="6022109"/>
            <a:ext cx="10908145" cy="631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Міжнародний досвід: Великобританія </a:t>
            </a:r>
            <a:endParaRPr lang="uk-UA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058" y="1093067"/>
            <a:ext cx="8008219" cy="450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27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41292" y="266768"/>
            <a:ext cx="5085966" cy="369332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Урок «СТОПбулінг!»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623453" y="1403928"/>
            <a:ext cx="10908145" cy="631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Розробка</a:t>
            </a:r>
            <a:r>
              <a:rPr lang="ru-RU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стратегії</a:t>
            </a:r>
            <a:r>
              <a:rPr lang="ru-RU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боротьби</a:t>
            </a:r>
            <a:r>
              <a:rPr lang="ru-RU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 з булінгом</a:t>
            </a:r>
            <a:endParaRPr lang="uk-UA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18" y="2356590"/>
            <a:ext cx="8120414" cy="388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0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41292" y="266768"/>
            <a:ext cx="5085966" cy="369332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Урок «СТОПбулінг!»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572680" y="1803220"/>
            <a:ext cx="10908145" cy="833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#</a:t>
            </a:r>
            <a:r>
              <a:rPr lang="uk-UA" sz="4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РазомПротиБулінгу</a:t>
            </a:r>
            <a:endParaRPr lang="uk-UA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7956" y="1153263"/>
            <a:ext cx="4012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Приєднуйтесь до флешмобу</a:t>
            </a:r>
            <a:endParaRPr lang="uk-UA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68" y="2886148"/>
            <a:ext cx="5107881" cy="334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8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41292" y="266768"/>
            <a:ext cx="5085966" cy="369332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Урок «СТОПбулінг!»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41" y="1678084"/>
            <a:ext cx="10058400" cy="40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1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41292" y="266768"/>
            <a:ext cx="5085966" cy="369332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Урок «СТОПбулінг!»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2364" y="268408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Що таке булінг (цькування)?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61041"/>
          <a:stretch/>
        </p:blipFill>
        <p:spPr>
          <a:xfrm>
            <a:off x="3498262" y="4535054"/>
            <a:ext cx="4772025" cy="23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6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41292" y="266768"/>
            <a:ext cx="5085966" cy="369332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Урок «СТОПбулінг!»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09" y="1173018"/>
            <a:ext cx="7715828" cy="514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2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41292" y="266768"/>
            <a:ext cx="5085966" cy="369332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Урок «СТОПбулінг!»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692859" y="1569554"/>
            <a:ext cx="10908145" cy="997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СИТУАЦІЯ З БУЛІНГОМ В УКРАЇНІ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67581" y="3174642"/>
            <a:ext cx="3233387" cy="2286803"/>
          </a:xfrm>
          <a:prstGeom prst="ellipse">
            <a:avLst/>
          </a:prstGeom>
          <a:solidFill>
            <a:srgbClr val="FFEC0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з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дітей</a:t>
            </a: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40436" y="3271602"/>
            <a:ext cx="35748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стикалися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 булінгом в тих чи інших проявах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були жертвою або свідком)</a:t>
            </a:r>
            <a:endParaRPr kumimoji="0" lang="uk-UA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3827" y="4056434"/>
            <a:ext cx="2978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У 2017 році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18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65714" y="321583"/>
            <a:ext cx="5222504" cy="369332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Урок </a:t>
            </a:r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«СТОПбулінг!»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  <p:sp>
        <p:nvSpPr>
          <p:cNvPr id="39" name="Овал 38"/>
          <p:cNvSpPr/>
          <p:nvPr/>
        </p:nvSpPr>
        <p:spPr>
          <a:xfrm>
            <a:off x="1193385" y="3370064"/>
            <a:ext cx="372630" cy="357051"/>
          </a:xfrm>
          <a:prstGeom prst="ellipse">
            <a:avLst/>
          </a:prstGeom>
          <a:solidFill>
            <a:srgbClr val="FFE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030" y="2546896"/>
            <a:ext cx="377985" cy="353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751" y="4961390"/>
            <a:ext cx="377985" cy="353599"/>
          </a:xfrm>
          <a:prstGeom prst="rect">
            <a:avLst/>
          </a:prstGeom>
        </p:spPr>
      </p:pic>
      <p:sp>
        <p:nvSpPr>
          <p:cNvPr id="37" name="Прямокутник 36"/>
          <p:cNvSpPr/>
          <p:nvPr/>
        </p:nvSpPr>
        <p:spPr>
          <a:xfrm>
            <a:off x="1615774" y="3363923"/>
            <a:ext cx="3680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Психологічний</a:t>
            </a:r>
            <a:endParaRPr lang="uk-UA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1617416" y="2534061"/>
            <a:ext cx="3071022" cy="35537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Фізичний</a:t>
            </a:r>
            <a:endParaRPr lang="uk-UA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615774" y="4945657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Економічний</a:t>
            </a:r>
            <a:endParaRPr lang="uk-UA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014431" y="1223893"/>
            <a:ext cx="10572733" cy="8319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ВИДИ БУЛІНГУ</a:t>
            </a:r>
            <a:endParaRPr lang="uk-UA" sz="4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328" y="5726096"/>
            <a:ext cx="377985" cy="353599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1615774" y="5710363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Кібербулінг</a:t>
            </a:r>
            <a:endParaRPr lang="uk-UA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04097" y="4134770"/>
            <a:ext cx="372630" cy="357051"/>
          </a:xfrm>
          <a:prstGeom prst="ellipse">
            <a:avLst/>
          </a:prstGeom>
          <a:solidFill>
            <a:srgbClr val="FFE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1617416" y="4197535"/>
            <a:ext cx="3680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Сексуальний</a:t>
            </a:r>
            <a:endParaRPr lang="uk-UA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95" y="2413988"/>
            <a:ext cx="5927569" cy="39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1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41292" y="266768"/>
            <a:ext cx="5085966" cy="369332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Урок «СТОПбулінг!»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5080000" y="2530763"/>
            <a:ext cx="7112000" cy="1995055"/>
          </a:xfrm>
          <a:prstGeom prst="rect">
            <a:avLst/>
          </a:prstGeom>
          <a:solidFill>
            <a:srgbClr val="FFE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/>
          <p:cNvSpPr/>
          <p:nvPr/>
        </p:nvSpPr>
        <p:spPr>
          <a:xfrm>
            <a:off x="5314026" y="2654343"/>
            <a:ext cx="64996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18 грудня 2018 року Верховна Рада України прийняла Закон </a:t>
            </a:r>
            <a:r>
              <a:rPr lang="uk-UA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«Про внесення змін до деяких </a:t>
            </a:r>
            <a:r>
              <a:rPr lang="uk-UA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законодавчих</a:t>
            </a:r>
            <a:r>
              <a:rPr lang="uk-UA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актів України щодо протидії булінгу (цькуванню)»</a:t>
            </a:r>
            <a:endParaRPr lang="uk-UA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9" y="1045120"/>
            <a:ext cx="3694176" cy="54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9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65714" y="321583"/>
            <a:ext cx="5222504" cy="369332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Урок </a:t>
            </a:r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«СТОПбулінг!»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  <p:sp>
        <p:nvSpPr>
          <p:cNvPr id="39" name="Овал 38"/>
          <p:cNvSpPr/>
          <p:nvPr/>
        </p:nvSpPr>
        <p:spPr>
          <a:xfrm>
            <a:off x="3911526" y="3825346"/>
            <a:ext cx="372630" cy="357051"/>
          </a:xfrm>
          <a:prstGeom prst="ellipse">
            <a:avLst/>
          </a:prstGeom>
          <a:solidFill>
            <a:srgbClr val="FFE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69" y="3825346"/>
            <a:ext cx="377985" cy="353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218" y="3825345"/>
            <a:ext cx="377985" cy="353599"/>
          </a:xfrm>
          <a:prstGeom prst="rect">
            <a:avLst/>
          </a:prstGeom>
        </p:spPr>
      </p:pic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1054784" y="3772443"/>
            <a:ext cx="2617350" cy="355370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повторюваність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8949125" y="3744298"/>
            <a:ext cx="2903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наслідки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для </a:t>
            </a:r>
            <a:endParaRPr lang="ru-RU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постраждалого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у </a:t>
            </a:r>
            <a:endParaRPr lang="ru-RU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вигляді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фізичної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або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психологічної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шкоди</a:t>
            </a:r>
            <a:endParaRPr lang="uk-UA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73808" y="1399753"/>
            <a:ext cx="10572733" cy="8319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ОЗНАКИ БУЛІНГУ</a:t>
            </a:r>
            <a:endParaRPr lang="uk-UA" sz="4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388600" y="3744298"/>
            <a:ext cx="396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наявність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сторін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ru-RU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агресор-потерпілий-свідок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» </a:t>
            </a:r>
            <a:endParaRPr lang="ru-RU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 </a:t>
            </a:r>
            <a:r>
              <a:rPr lang="ru-RU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діянні</a:t>
            </a:r>
            <a:endParaRPr lang="uk-UA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6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65714" y="321583"/>
            <a:ext cx="5222504" cy="369332"/>
          </a:xfrm>
          <a:prstGeom prst="rect">
            <a:avLst/>
          </a:prstGeom>
          <a:solidFill>
            <a:srgbClr val="FFE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Урок </a:t>
            </a:r>
            <a:r>
              <a:rPr lang="uk-UA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«СТОПбулінг!»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03" y="270832"/>
            <a:ext cx="1134277" cy="6911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4" y="2386885"/>
            <a:ext cx="942897" cy="882065"/>
          </a:xfrm>
          <a:prstGeom prst="rect">
            <a:avLst/>
          </a:prstGeom>
        </p:spPr>
      </p:pic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1796159" y="2556958"/>
            <a:ext cx="4165272" cy="15268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Булінг (</a:t>
            </a:r>
            <a:r>
              <a:rPr lang="ru-RU" sz="1800" b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цькування</a:t>
            </a:r>
            <a:r>
              <a:rPr lang="ru-RU" sz="18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–                                 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штраф до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1700 грн </a:t>
            </a:r>
            <a:endParaRPr lang="ru-RU" sz="18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або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громадські роботи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40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годин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uk-UA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806736" y="1246926"/>
            <a:ext cx="10572733" cy="8319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ВІДПОВІДАЛЬНІСТЬ</a:t>
            </a:r>
            <a:endParaRPr lang="uk-UA" sz="4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3" y="4402181"/>
            <a:ext cx="942897" cy="8820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702" y="2364226"/>
            <a:ext cx="942897" cy="8820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704" y="4402181"/>
            <a:ext cx="942897" cy="882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82" y="4496258"/>
            <a:ext cx="678340" cy="67834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796159" y="4372103"/>
            <a:ext cx="40717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Такі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діяння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вчинені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повторно </a:t>
            </a:r>
          </a:p>
          <a:p>
            <a:r>
              <a:rPr lang="ru-RU" b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протягом</a:t>
            </a:r>
            <a:r>
              <a:rPr lang="ru-RU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року або </a:t>
            </a:r>
            <a:r>
              <a:rPr lang="ru-RU" b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групою</a:t>
            </a:r>
            <a:r>
              <a:rPr lang="ru-RU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u="sng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осіб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– 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штраф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3400 грн </a:t>
            </a:r>
          </a:p>
          <a:p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або громадські роботи </a:t>
            </a:r>
          </a:p>
          <a:p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60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годин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7703497" y="2530286"/>
            <a:ext cx="42945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Якщо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булінг (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цькування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) вчинить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дитина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до 16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років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– </a:t>
            </a:r>
            <a:r>
              <a:rPr lang="ru-RU" b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відповідатимуть</a:t>
            </a:r>
            <a:r>
              <a:rPr lang="ru-RU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його</a:t>
            </a:r>
            <a:r>
              <a:rPr lang="ru-RU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батьки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або особи,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їх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заміняють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sp>
        <p:nvSpPr>
          <p:cNvPr id="24" name="Прямокутник 23"/>
          <p:cNvSpPr/>
          <p:nvPr/>
        </p:nvSpPr>
        <p:spPr>
          <a:xfrm>
            <a:off x="7640139" y="4344855"/>
            <a:ext cx="4421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Якщо керівник закладу освіти </a:t>
            </a:r>
            <a:endParaRPr lang="uk-UA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uk-UA" b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не </a:t>
            </a:r>
            <a:r>
              <a:rPr lang="uk-UA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повідомить органи Національної поліції України</a:t>
            </a: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 про відомі йому випадки </a:t>
            </a:r>
            <a:r>
              <a:rPr lang="uk-UA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цькування – штраф до </a:t>
            </a: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1700 грн або </a:t>
            </a:r>
            <a:r>
              <a:rPr lang="uk-UA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виправн</a:t>
            </a: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і</a:t>
            </a:r>
            <a:r>
              <a:rPr lang="uk-UA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роботи</a:t>
            </a:r>
            <a:endParaRPr lang="uk-UA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4" y="2556958"/>
            <a:ext cx="536880" cy="536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6" y="4575658"/>
            <a:ext cx="535109" cy="5351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82" y="2474291"/>
            <a:ext cx="619547" cy="6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04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348</Words>
  <Application>Microsoft Office PowerPoint</Application>
  <PresentationFormat>Широкий екран</PresentationFormat>
  <Paragraphs>68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Митник Ірина Віталіївна</dc:creator>
  <cp:lastModifiedBy>Тетяна Морарь</cp:lastModifiedBy>
  <cp:revision>360</cp:revision>
  <dcterms:created xsi:type="dcterms:W3CDTF">2019-05-13T13:35:13Z</dcterms:created>
  <dcterms:modified xsi:type="dcterms:W3CDTF">2019-09-10T09:53:56Z</dcterms:modified>
</cp:coreProperties>
</file>